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Montserrat"/>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9BD241-B64D-43B0-9F23-6CCFE2E5C985}">
  <a:tblStyle styleId="{859BD241-B64D-43B0-9F23-6CCFE2E5C9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5.xml"/><Relationship Id="rId22" Type="http://schemas.openxmlformats.org/officeDocument/2006/relationships/font" Target="fonts/Montserrat-boldItalic.fntdata"/><Relationship Id="rId10" Type="http://schemas.openxmlformats.org/officeDocument/2006/relationships/slide" Target="slides/slide4.xml"/><Relationship Id="rId21" Type="http://schemas.openxmlformats.org/officeDocument/2006/relationships/font" Target="fonts/Montserrat-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Montserrat-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cb009aca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g19cb009aca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93a96f09f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393a96f09f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9eb00ca1b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29eb00ca1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81b269f5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281b269f5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7d581cb8f_2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 The inefficient traffic light control causes numerous problems, such as long delay of travelers, huge waste of energy and worsening air quality. In some cases, it may also contribute to vehicular accidents [1], [2].</a:t>
            </a:r>
            <a:endParaRPr/>
          </a:p>
          <a:p>
            <a:pPr indent="-298450" lvl="0" marL="457200" rtl="0" algn="l">
              <a:spcBef>
                <a:spcPts val="0"/>
              </a:spcBef>
              <a:spcAft>
                <a:spcPts val="0"/>
              </a:spcAft>
              <a:buSzPts val="1100"/>
              <a:buChar char="-"/>
            </a:pPr>
            <a:r>
              <a:rPr lang="en"/>
              <a:t>Conventional methods include </a:t>
            </a:r>
            <a:r>
              <a:rPr lang="en"/>
              <a:t>changing</a:t>
            </a:r>
            <a:r>
              <a:rPr lang="en"/>
              <a:t> the traffic </a:t>
            </a:r>
            <a:r>
              <a:rPr lang="en"/>
              <a:t>signal</a:t>
            </a:r>
            <a:r>
              <a:rPr lang="en"/>
              <a:t> phases in a pre-determined sequence</a:t>
            </a:r>
            <a:endParaRPr/>
          </a:p>
        </p:txBody>
      </p:sp>
      <p:sp>
        <p:nvSpPr>
          <p:cNvPr id="67" name="Google Shape;67;g227d581cb8f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9f102942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219f102942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93a96f09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 The Weibull distribution approximates specific traffic situations, where during the early stage the number of cars is rising, representing a peak hour. Then, the number of incoming cars slowly decreases describing the gradual mitigation of traffic congestion</a:t>
            </a:r>
            <a:endParaRPr/>
          </a:p>
        </p:txBody>
      </p:sp>
      <p:sp>
        <p:nvSpPr>
          <p:cNvPr id="93" name="Google Shape;93;g2393a96f09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9eb00ca1b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Technically, in each arm of the intersection incoming lanes are discretized in cells that can identify the presence or absence of a vehicle inside them. In Figure 5 is showed the state representation for the west arm of the intersection. Between the beginning of the road and the intersection’s stop line, there are 20 cells. 10 of them are located along the left-only lane while the others 10 cover the others three lanes. Therefore, in the whole intersection there are 80 cells. Not every cell has the same size: the further the cell is from the stop line, the longer it is, so more lane length is covered. The choice of the length of every cell is not trivial: if cells were too long, some cars approaching the crossing line may not be detected; if cells were too short, the number of states required to cover the length of the lane increases, bringing to higher computational complexity. In this paper, the length of the shortest cells, which are also the closest to the stop line, is exactly 2 meters longer than the length of a car.</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 North-South Advance (NSA): the green phase is active for vehicles that are in the north and south arm and wants to proceed straight or turn right. • North-South Left Advance (NSLA): the green phase is active for vehicles that are in the north and south arm and wants to turn left. • East-West Advance (EWA): the green phase is active for vehicles that are in the east and west arm and wants to proceed straight or turn right. • East-West Left Advance (EWLA): the green phase is active for vehicles that are in the east and west arm and wants to turn left.</a:t>
            </a:r>
            <a:endParaRPr/>
          </a:p>
          <a:p>
            <a:pPr indent="-298450" lvl="0" marL="457200" rtl="0" algn="l">
              <a:spcBef>
                <a:spcPts val="0"/>
              </a:spcBef>
              <a:spcAft>
                <a:spcPts val="0"/>
              </a:spcAft>
              <a:buSzPts val="1100"/>
              <a:buChar char="-"/>
            </a:pPr>
            <a:r>
              <a:t/>
            </a:r>
            <a:endParaRPr/>
          </a:p>
        </p:txBody>
      </p:sp>
      <p:sp>
        <p:nvSpPr>
          <p:cNvPr id="109" name="Google Shape;109;g229eb00ca1b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9eb00ca1b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Vice-versa if the action is same, there is no yellow phase</a:t>
            </a:r>
            <a:endParaRPr/>
          </a:p>
          <a:p>
            <a:pPr indent="-298450" lvl="0" marL="457200" rtl="0" algn="l">
              <a:spcBef>
                <a:spcPts val="0"/>
              </a:spcBef>
              <a:spcAft>
                <a:spcPts val="0"/>
              </a:spcAft>
              <a:buSzPts val="1100"/>
              <a:buChar char="-"/>
            </a:pPr>
            <a:r>
              <a:rPr lang="en"/>
              <a:t>Where awt(veh,t) is the amount of time in seconds a vehicle veh has a speed of less than 0.1 m/s at agentstep t, since the spawn into the environment. n represents the total number of vehicles in the environment in agentstep t. Therefore, atwtt is the accumulated total waiting time at agentstep t. With this metric, when the vehicle departs but it does not manage to cross the intersection, the value of atwtt does not resets (unlike the value of twtt), avoiding the misleading reward associated with the literature reward function, when a long queue build up at the intersection. Once the metric is set, the alternative reward function is defined such as in equation (5)</a:t>
            </a:r>
            <a:endParaRPr/>
          </a:p>
        </p:txBody>
      </p:sp>
      <p:sp>
        <p:nvSpPr>
          <p:cNvPr id="126" name="Google Shape;126;g229eb00ca1b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93a96f09f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393a96f09f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9c19b0e9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09c19b0e9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93a96f09f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393a96f09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Font typeface="Montserrat"/>
              <a:buChar char="•"/>
              <a:defRPr>
                <a:latin typeface="Montserrat"/>
                <a:ea typeface="Montserrat"/>
                <a:cs typeface="Montserrat"/>
                <a:sym typeface="Montserra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7086600" y="4831275"/>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gif"/><Relationship Id="rId5"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flipH="1" rot="10800000">
            <a:off x="-1" y="6122"/>
            <a:ext cx="9144000" cy="5143500"/>
          </a:xfrm>
          <a:prstGeom prst="rect">
            <a:avLst/>
          </a:prstGeom>
          <a:gradFill>
            <a:gsLst>
              <a:gs pos="0">
                <a:srgbClr val="1B4284"/>
              </a:gs>
              <a:gs pos="100000">
                <a:srgbClr val="13294B"/>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newspaper&#10;&#10;Description automatically generated" id="61" name="Google Shape;61;p14"/>
          <p:cNvPicPr preferRelativeResize="0"/>
          <p:nvPr/>
        </p:nvPicPr>
        <p:blipFill rotWithShape="1">
          <a:blip r:embed="rId3">
            <a:alphaModFix amt="30000"/>
          </a:blip>
          <a:srcRect b="0" l="0" r="0" t="0"/>
          <a:stretch/>
        </p:blipFill>
        <p:spPr>
          <a:xfrm>
            <a:off x="0" y="6123"/>
            <a:ext cx="9144000" cy="5143500"/>
          </a:xfrm>
          <a:prstGeom prst="rect">
            <a:avLst/>
          </a:prstGeom>
          <a:noFill/>
          <a:ln>
            <a:noFill/>
          </a:ln>
        </p:spPr>
      </p:pic>
      <p:sp>
        <p:nvSpPr>
          <p:cNvPr id="62" name="Google Shape;62;p14"/>
          <p:cNvSpPr txBox="1"/>
          <p:nvPr/>
        </p:nvSpPr>
        <p:spPr>
          <a:xfrm>
            <a:off x="517475" y="1873950"/>
            <a:ext cx="8200200" cy="1395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500"/>
              </a:spcBef>
              <a:spcAft>
                <a:spcPts val="0"/>
              </a:spcAft>
              <a:buClr>
                <a:schemeClr val="dk1"/>
              </a:buClr>
              <a:buSzPts val="1100"/>
              <a:buFont typeface="Arial"/>
              <a:buNone/>
            </a:pPr>
            <a:r>
              <a:rPr b="1" lang="en" sz="3400">
                <a:solidFill>
                  <a:schemeClr val="lt1"/>
                </a:solidFill>
              </a:rPr>
              <a:t>Deep Reinforcement Learning for Traffic Light Control</a:t>
            </a:r>
            <a:endParaRPr b="1" sz="3400">
              <a:solidFill>
                <a:schemeClr val="lt1"/>
              </a:solidFill>
            </a:endParaRPr>
          </a:p>
          <a:p>
            <a:pPr indent="457200" lvl="0" marL="2743200" marR="0" rtl="0" algn="l">
              <a:lnSpc>
                <a:spcPct val="100000"/>
              </a:lnSpc>
              <a:spcBef>
                <a:spcPts val="500"/>
              </a:spcBef>
              <a:spcAft>
                <a:spcPts val="0"/>
              </a:spcAft>
              <a:buClr>
                <a:schemeClr val="dk1"/>
              </a:buClr>
              <a:buSzPts val="1100"/>
              <a:buFont typeface="Arial"/>
              <a:buNone/>
            </a:pPr>
            <a:r>
              <a:rPr lang="en">
                <a:solidFill>
                  <a:schemeClr val="lt1"/>
                </a:solidFill>
              </a:rPr>
              <a:t>AE 598 Final Project</a:t>
            </a:r>
            <a:endParaRPr>
              <a:solidFill>
                <a:schemeClr val="lt1"/>
              </a:solidFill>
            </a:endParaRPr>
          </a:p>
        </p:txBody>
      </p:sp>
      <p:pic>
        <p:nvPicPr>
          <p:cNvPr descr="A picture containing drawing&#10;&#10;Description automatically generated" id="63" name="Google Shape;63;p14"/>
          <p:cNvPicPr preferRelativeResize="0"/>
          <p:nvPr/>
        </p:nvPicPr>
        <p:blipFill rotWithShape="1">
          <a:blip r:embed="rId4">
            <a:alphaModFix/>
          </a:blip>
          <a:srcRect b="0" l="0" r="0" t="0"/>
          <a:stretch/>
        </p:blipFill>
        <p:spPr>
          <a:xfrm>
            <a:off x="3526330" y="282649"/>
            <a:ext cx="2182486" cy="565562"/>
          </a:xfrm>
          <a:prstGeom prst="rect">
            <a:avLst/>
          </a:prstGeom>
          <a:noFill/>
          <a:ln>
            <a:noFill/>
          </a:ln>
        </p:spPr>
      </p:pic>
      <p:sp>
        <p:nvSpPr>
          <p:cNvPr id="64" name="Google Shape;64;p14"/>
          <p:cNvSpPr txBox="1"/>
          <p:nvPr/>
        </p:nvSpPr>
        <p:spPr>
          <a:xfrm>
            <a:off x="1927200" y="4295300"/>
            <a:ext cx="55455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Presented by : </a:t>
            </a:r>
            <a:r>
              <a:rPr lang="en">
                <a:solidFill>
                  <a:schemeClr val="lt1"/>
                </a:solidFill>
              </a:rPr>
              <a:t> Manav Vora</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 type="body"/>
          </p:nvPr>
        </p:nvSpPr>
        <p:spPr>
          <a:xfrm>
            <a:off x="175350" y="668875"/>
            <a:ext cx="49398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Testing Results</a:t>
            </a:r>
            <a:endParaRPr b="1" sz="2000">
              <a:solidFill>
                <a:srgbClr val="E84B36"/>
              </a:solidFill>
              <a:latin typeface="Arial"/>
              <a:ea typeface="Arial"/>
              <a:cs typeface="Arial"/>
              <a:sym typeface="Aria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189" name="Google Shape;189;p23"/>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90" name="Google Shape;190;p23"/>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91" name="Google Shape;191;p23"/>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92" name="Google Shape;192;p23"/>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Simulations</a:t>
            </a:r>
            <a:endParaRPr i="0" sz="1800" u="none" cap="none" strike="noStrike">
              <a:solidFill>
                <a:schemeClr val="lt1"/>
              </a:solidFill>
              <a:latin typeface="Montserrat"/>
              <a:ea typeface="Montserrat"/>
              <a:cs typeface="Montserrat"/>
              <a:sym typeface="Montserrat"/>
            </a:endParaRPr>
          </a:p>
        </p:txBody>
      </p:sp>
      <p:sp>
        <p:nvSpPr>
          <p:cNvPr id="193" name="Google Shape;193;p23"/>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94" name="Google Shape;194;p23"/>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95" name="Google Shape;195;p23"/>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6" name="Google Shape;196;p23"/>
          <p:cNvSpPr txBox="1"/>
          <p:nvPr/>
        </p:nvSpPr>
        <p:spPr>
          <a:xfrm>
            <a:off x="1084000" y="4569000"/>
            <a:ext cx="222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10 : PPO</a:t>
            </a:r>
            <a:endParaRPr sz="1200">
              <a:latin typeface="Montserrat"/>
              <a:ea typeface="Montserrat"/>
              <a:cs typeface="Montserrat"/>
              <a:sym typeface="Montserrat"/>
            </a:endParaRPr>
          </a:p>
        </p:txBody>
      </p:sp>
      <p:sp>
        <p:nvSpPr>
          <p:cNvPr id="197" name="Google Shape;197;p23"/>
          <p:cNvSpPr txBox="1"/>
          <p:nvPr/>
        </p:nvSpPr>
        <p:spPr>
          <a:xfrm>
            <a:off x="5485050" y="4569000"/>
            <a:ext cx="222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11 : DQN</a:t>
            </a:r>
            <a:endParaRPr sz="1200">
              <a:latin typeface="Montserrat"/>
              <a:ea typeface="Montserrat"/>
              <a:cs typeface="Montserrat"/>
              <a:sym typeface="Montserrat"/>
            </a:endParaRPr>
          </a:p>
        </p:txBody>
      </p:sp>
      <p:pic>
        <p:nvPicPr>
          <p:cNvPr id="198" name="Google Shape;198;p23"/>
          <p:cNvPicPr preferRelativeResize="0"/>
          <p:nvPr/>
        </p:nvPicPr>
        <p:blipFill>
          <a:blip r:embed="rId4">
            <a:alphaModFix/>
          </a:blip>
          <a:stretch>
            <a:fillRect/>
          </a:stretch>
        </p:blipFill>
        <p:spPr>
          <a:xfrm>
            <a:off x="480550" y="1031517"/>
            <a:ext cx="3736775" cy="3537480"/>
          </a:xfrm>
          <a:prstGeom prst="rect">
            <a:avLst/>
          </a:prstGeom>
          <a:noFill/>
          <a:ln>
            <a:noFill/>
          </a:ln>
        </p:spPr>
      </p:pic>
      <p:pic>
        <p:nvPicPr>
          <p:cNvPr id="199" name="Google Shape;199;p23"/>
          <p:cNvPicPr preferRelativeResize="0"/>
          <p:nvPr/>
        </p:nvPicPr>
        <p:blipFill>
          <a:blip r:embed="rId5">
            <a:alphaModFix/>
          </a:blip>
          <a:stretch>
            <a:fillRect/>
          </a:stretch>
        </p:blipFill>
        <p:spPr>
          <a:xfrm>
            <a:off x="4928875" y="1031517"/>
            <a:ext cx="3736774" cy="3537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1" type="body"/>
          </p:nvPr>
        </p:nvSpPr>
        <p:spPr>
          <a:xfrm>
            <a:off x="162625" y="741950"/>
            <a:ext cx="74199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t/>
            </a:r>
            <a:endParaRPr b="1" sz="2000">
              <a:solidFill>
                <a:srgbClr val="E84B36"/>
              </a:solidFill>
            </a:endParaRPr>
          </a:p>
          <a:p>
            <a:pPr indent="0" lvl="0" marL="0" rtl="0" algn="l">
              <a:lnSpc>
                <a:spcPct val="115000"/>
              </a:lnSpc>
              <a:spcBef>
                <a:spcPts val="0"/>
              </a:spcBef>
              <a:spcAft>
                <a:spcPts val="0"/>
              </a:spcAft>
              <a:buSzPts val="2300"/>
              <a:buNone/>
            </a:pPr>
            <a:r>
              <a:t/>
            </a:r>
            <a:endParaRPr b="1" sz="2000">
              <a:solidFill>
                <a:srgbClr val="E84B36"/>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Deep Reinforcement Learning efficiently solves the traffic signal control problem</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PPO outperforms DQN as it learns the optimal strategy much faster</a:t>
            </a:r>
            <a:endParaRPr sz="1300">
              <a:solidFill>
                <a:schemeClr val="dk1"/>
              </a:solidFill>
            </a:endParaRPr>
          </a:p>
          <a:p>
            <a:pPr indent="-323850" lvl="0" marL="457200" rtl="0" algn="l">
              <a:lnSpc>
                <a:spcPct val="150000"/>
              </a:lnSpc>
              <a:spcBef>
                <a:spcPts val="0"/>
              </a:spcBef>
              <a:spcAft>
                <a:spcPts val="0"/>
              </a:spcAft>
              <a:buSzPts val="1500"/>
              <a:buChar char="●"/>
            </a:pPr>
            <a:r>
              <a:rPr lang="en" sz="1500">
                <a:solidFill>
                  <a:schemeClr val="dk1"/>
                </a:solidFill>
              </a:rPr>
              <a:t>Convert to multi-agent problem</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Control times of the different phases as well</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205" name="Google Shape;205;p24"/>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206" name="Google Shape;206;p24"/>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207" name="Google Shape;207;p24"/>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208" name="Google Shape;208;p24"/>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Conclusions and Future Work</a:t>
            </a:r>
            <a:endParaRPr i="0" sz="1800" u="none" cap="none" strike="noStrike">
              <a:solidFill>
                <a:schemeClr val="lt1"/>
              </a:solidFill>
              <a:latin typeface="Montserrat"/>
              <a:ea typeface="Montserrat"/>
              <a:cs typeface="Montserrat"/>
              <a:sym typeface="Montserrat"/>
            </a:endParaRPr>
          </a:p>
        </p:txBody>
      </p:sp>
      <p:sp>
        <p:nvSpPr>
          <p:cNvPr id="209" name="Google Shape;209;p24"/>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210" name="Google Shape;210;p24"/>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211" name="Google Shape;211;p24"/>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idx="1" type="body"/>
          </p:nvPr>
        </p:nvSpPr>
        <p:spPr>
          <a:xfrm>
            <a:off x="162625" y="739625"/>
            <a:ext cx="7334400" cy="3270900"/>
          </a:xfrm>
          <a:prstGeom prst="rect">
            <a:avLst/>
          </a:prstGeom>
          <a:noFill/>
          <a:ln>
            <a:noFill/>
          </a:ln>
        </p:spPr>
        <p:txBody>
          <a:bodyPr anchorCtr="0" anchor="ctr" bIns="34275" lIns="68575" spcFirstLastPara="1" rIns="68575" wrap="square" tIns="34275">
            <a:noAutofit/>
          </a:bodyPr>
          <a:lstStyle/>
          <a:p>
            <a:pPr indent="-323850" lvl="0" marL="457200" rtl="0" algn="l">
              <a:lnSpc>
                <a:spcPct val="150000"/>
              </a:lnSpc>
              <a:spcBef>
                <a:spcPts val="0"/>
              </a:spcBef>
              <a:spcAft>
                <a:spcPts val="0"/>
              </a:spcAft>
              <a:buSzPts val="1500"/>
              <a:buChar char="•"/>
            </a:pPr>
            <a:r>
              <a:rPr lang="en" sz="1500">
                <a:solidFill>
                  <a:schemeClr val="dk1"/>
                </a:solidFill>
              </a:rPr>
              <a:t>Vidali, Andrea et al. “A Deep Reinforcement Learning Approach to Adaptive Traffic Lights Management.” Workshop From Objects to Agents (2019).</a:t>
            </a:r>
            <a:endParaRPr sz="1500">
              <a:solidFill>
                <a:schemeClr val="dk1"/>
              </a:solidFill>
            </a:endParaRPr>
          </a:p>
          <a:p>
            <a:pPr indent="0" lvl="0" marL="0" rtl="0" algn="l">
              <a:lnSpc>
                <a:spcPct val="115000"/>
              </a:lnSpc>
              <a:spcBef>
                <a:spcPts val="0"/>
              </a:spcBef>
              <a:spcAft>
                <a:spcPts val="0"/>
              </a:spcAft>
              <a:buSzPts val="2300"/>
              <a:buNone/>
            </a:pPr>
            <a:r>
              <a:t/>
            </a:r>
            <a:endParaRPr b="1" sz="2000">
              <a:solidFill>
                <a:srgbClr val="E84B36"/>
              </a:solidFill>
            </a:endParaRPr>
          </a:p>
        </p:txBody>
      </p:sp>
      <p:sp>
        <p:nvSpPr>
          <p:cNvPr id="217" name="Google Shape;217;p25"/>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218" name="Google Shape;218;p25"/>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219" name="Google Shape;219;p25"/>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220" name="Google Shape;220;p25"/>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800"/>
              <a:buFont typeface="Arial"/>
              <a:buNone/>
            </a:pPr>
            <a:r>
              <a:rPr lang="en" sz="1800">
                <a:solidFill>
                  <a:schemeClr val="lt1"/>
                </a:solidFill>
                <a:latin typeface="Montserrat"/>
                <a:ea typeface="Montserrat"/>
                <a:cs typeface="Montserrat"/>
                <a:sym typeface="Montserrat"/>
              </a:rPr>
              <a:t>References</a:t>
            </a:r>
            <a:endParaRPr b="0" i="0" sz="1800" u="none" cap="none" strike="noStrike">
              <a:solidFill>
                <a:schemeClr val="lt1"/>
              </a:solidFill>
              <a:latin typeface="Arial"/>
              <a:ea typeface="Arial"/>
              <a:cs typeface="Arial"/>
              <a:sym typeface="Arial"/>
            </a:endParaRPr>
          </a:p>
        </p:txBody>
      </p:sp>
      <p:sp>
        <p:nvSpPr>
          <p:cNvPr id="221" name="Google Shape;221;p25"/>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222" name="Google Shape;222;p25"/>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3" name="Google Shape;223;p25"/>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162625" y="739625"/>
            <a:ext cx="4409400" cy="3885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t/>
            </a:r>
            <a:endParaRPr b="1" sz="2000">
              <a:solidFill>
                <a:srgbClr val="E84B36"/>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Traffic congestion is a major problem in cities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Inefficient traffic light control causes numerous problems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Conventional traffic light control methods have low efficiency</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Deep RL widely used in traffic signal control</a:t>
            </a:r>
            <a:endParaRPr sz="1500">
              <a:solidFill>
                <a:schemeClr val="dk1"/>
              </a:solidFill>
            </a:endParaRPr>
          </a:p>
        </p:txBody>
      </p:sp>
      <p:sp>
        <p:nvSpPr>
          <p:cNvPr id="70" name="Google Shape;70;p15"/>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71" name="Google Shape;71;p15"/>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72" name="Google Shape;72;p15"/>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73" name="Google Shape;73;p15"/>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800"/>
              <a:buFont typeface="Arial"/>
              <a:buNone/>
            </a:pPr>
            <a:r>
              <a:rPr lang="en" sz="1800">
                <a:solidFill>
                  <a:schemeClr val="lt1"/>
                </a:solidFill>
                <a:latin typeface="Montserrat"/>
                <a:ea typeface="Montserrat"/>
                <a:cs typeface="Montserrat"/>
                <a:sym typeface="Montserrat"/>
              </a:rPr>
              <a:t>Introduction</a:t>
            </a:r>
            <a:endParaRPr b="0" i="0" sz="1800" u="none" cap="none" strike="noStrike">
              <a:solidFill>
                <a:schemeClr val="lt1"/>
              </a:solidFill>
              <a:latin typeface="Arial"/>
              <a:ea typeface="Arial"/>
              <a:cs typeface="Arial"/>
              <a:sym typeface="Arial"/>
            </a:endParaRPr>
          </a:p>
        </p:txBody>
      </p:sp>
      <p:sp>
        <p:nvSpPr>
          <p:cNvPr id="74" name="Google Shape;74;p15"/>
          <p:cNvSpPr/>
          <p:nvPr/>
        </p:nvSpPr>
        <p:spPr>
          <a:xfrm flipH="1" rot="10800000">
            <a:off x="0" y="4849800"/>
            <a:ext cx="9144000" cy="2937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75" name="Google Shape;75;p15"/>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6" name="Google Shape;76;p15"/>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pic>
        <p:nvPicPr>
          <p:cNvPr id="77" name="Google Shape;77;p15"/>
          <p:cNvPicPr preferRelativeResize="0"/>
          <p:nvPr/>
        </p:nvPicPr>
        <p:blipFill>
          <a:blip r:embed="rId4">
            <a:alphaModFix/>
          </a:blip>
          <a:stretch>
            <a:fillRect/>
          </a:stretch>
        </p:blipFill>
        <p:spPr>
          <a:xfrm>
            <a:off x="4572025" y="1407250"/>
            <a:ext cx="4322026" cy="2431150"/>
          </a:xfrm>
          <a:prstGeom prst="rect">
            <a:avLst/>
          </a:prstGeom>
          <a:noFill/>
          <a:ln>
            <a:noFill/>
          </a:ln>
        </p:spPr>
      </p:pic>
      <p:sp>
        <p:nvSpPr>
          <p:cNvPr id="78" name="Google Shape;78;p15"/>
          <p:cNvSpPr txBox="1"/>
          <p:nvPr/>
        </p:nvSpPr>
        <p:spPr>
          <a:xfrm>
            <a:off x="4524075" y="3948875"/>
            <a:ext cx="443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Fig. 1 : Traffic congestion at an intersection</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304600" y="798325"/>
            <a:ext cx="76272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t/>
            </a:r>
            <a:endParaRPr b="1" sz="2000">
              <a:solidFill>
                <a:srgbClr val="E84B36"/>
              </a:solidFill>
            </a:endParaRPr>
          </a:p>
          <a:p>
            <a:pPr indent="-323850" lvl="0" marL="914400" rtl="0" algn="l">
              <a:lnSpc>
                <a:spcPct val="150000"/>
              </a:lnSpc>
              <a:spcBef>
                <a:spcPts val="0"/>
              </a:spcBef>
              <a:spcAft>
                <a:spcPts val="0"/>
              </a:spcAft>
              <a:buClr>
                <a:schemeClr val="dk1"/>
              </a:buClr>
              <a:buSzPts val="1500"/>
              <a:buChar char="●"/>
            </a:pPr>
            <a:r>
              <a:rPr lang="en" sz="1500">
                <a:solidFill>
                  <a:schemeClr val="dk1"/>
                </a:solidFill>
              </a:rPr>
              <a:t>Applying two deep RL algorithms to the traffic light control problem:</a:t>
            </a:r>
            <a:endParaRPr sz="1500">
              <a:solidFill>
                <a:schemeClr val="dk1"/>
              </a:solidFill>
            </a:endParaRPr>
          </a:p>
          <a:p>
            <a:pPr indent="-323850" lvl="1" marL="1371600" rtl="0" algn="l">
              <a:lnSpc>
                <a:spcPct val="150000"/>
              </a:lnSpc>
              <a:spcBef>
                <a:spcPts val="0"/>
              </a:spcBef>
              <a:spcAft>
                <a:spcPts val="0"/>
              </a:spcAft>
              <a:buClr>
                <a:schemeClr val="dk1"/>
              </a:buClr>
              <a:buSzPts val="1500"/>
              <a:buChar char="○"/>
            </a:pPr>
            <a:r>
              <a:rPr lang="en" sz="1500">
                <a:solidFill>
                  <a:schemeClr val="dk1"/>
                </a:solidFill>
              </a:rPr>
              <a:t>DQN - Reproduced the results of Vidali, Andrea et al. “A Deep Reinforcement Learning Approach to Adaptive Traffic Lights Management.” Workshop From Objects to Agents (2019).</a:t>
            </a:r>
            <a:endParaRPr sz="1500">
              <a:solidFill>
                <a:schemeClr val="dk1"/>
              </a:solidFill>
            </a:endParaRPr>
          </a:p>
          <a:p>
            <a:pPr indent="-323850" lvl="1" marL="1371600" rtl="0" algn="l">
              <a:lnSpc>
                <a:spcPct val="150000"/>
              </a:lnSpc>
              <a:spcBef>
                <a:spcPts val="0"/>
              </a:spcBef>
              <a:spcAft>
                <a:spcPts val="0"/>
              </a:spcAft>
              <a:buClr>
                <a:schemeClr val="dk1"/>
              </a:buClr>
              <a:buSzPts val="1500"/>
              <a:buChar char="○"/>
            </a:pPr>
            <a:r>
              <a:rPr lang="en" sz="1500">
                <a:solidFill>
                  <a:schemeClr val="dk1"/>
                </a:solidFill>
              </a:rPr>
              <a:t>PPO - Comparing performance with DQN</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323850" lvl="0" marL="914400" rtl="0" algn="l">
              <a:lnSpc>
                <a:spcPct val="150000"/>
              </a:lnSpc>
              <a:spcBef>
                <a:spcPts val="0"/>
              </a:spcBef>
              <a:spcAft>
                <a:spcPts val="0"/>
              </a:spcAft>
              <a:buSzPts val="1500"/>
              <a:buChar char="●"/>
            </a:pPr>
            <a:r>
              <a:rPr lang="en" sz="1500">
                <a:solidFill>
                  <a:schemeClr val="dk1"/>
                </a:solidFill>
              </a:rPr>
              <a:t>Generating simulations using Simulation of Urban MObility - SUMO</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84" name="Google Shape;84;p16"/>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85" name="Google Shape;85;p16"/>
          <p:cNvSpPr/>
          <p:nvPr/>
        </p:nvSpPr>
        <p:spPr>
          <a:xfrm flipH="1" rot="10800000">
            <a:off x="0" y="-3970"/>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86" name="Google Shape;86;p16"/>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87" name="Google Shape;87;p16"/>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Contributions</a:t>
            </a:r>
            <a:endParaRPr i="0" sz="1800" u="none" cap="none" strike="noStrike">
              <a:solidFill>
                <a:schemeClr val="lt1"/>
              </a:solidFill>
              <a:latin typeface="Montserrat"/>
              <a:ea typeface="Montserrat"/>
              <a:cs typeface="Montserrat"/>
              <a:sym typeface="Montserrat"/>
            </a:endParaRPr>
          </a:p>
        </p:txBody>
      </p:sp>
      <p:sp>
        <p:nvSpPr>
          <p:cNvPr id="88" name="Google Shape;88;p16"/>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89" name="Google Shape;89;p16"/>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90" name="Google Shape;90;p16"/>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 type="body"/>
          </p:nvPr>
        </p:nvSpPr>
        <p:spPr>
          <a:xfrm>
            <a:off x="282600" y="798325"/>
            <a:ext cx="60012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2000">
                <a:solidFill>
                  <a:srgbClr val="E84B36"/>
                </a:solidFill>
              </a:rPr>
              <a:t>T</a:t>
            </a:r>
            <a:r>
              <a:rPr b="1" lang="en" sz="2000">
                <a:solidFill>
                  <a:srgbClr val="E84B36"/>
                </a:solidFill>
              </a:rPr>
              <a:t>he Environment</a:t>
            </a:r>
            <a:endParaRPr b="1" sz="2000">
              <a:solidFill>
                <a:srgbClr val="E84B36"/>
              </a:solidFill>
            </a:endParaRPr>
          </a:p>
          <a:p>
            <a:pPr indent="0" lvl="0" marL="0" rtl="0" algn="l">
              <a:lnSpc>
                <a:spcPct val="115000"/>
              </a:lnSpc>
              <a:spcBef>
                <a:spcPts val="0"/>
              </a:spcBef>
              <a:spcAft>
                <a:spcPts val="0"/>
              </a:spcAft>
              <a:buNone/>
            </a:pPr>
            <a:r>
              <a:t/>
            </a:r>
            <a:endParaRPr b="1" sz="2000">
              <a:solidFill>
                <a:srgbClr val="E84B36"/>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SUMO Traffic simulator</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1 second per step and 5400 steps per episode for traffic generation</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Traffic generated according to a Weibull distribution</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For every vehicle generated, the source and destination arms are determined using a random number generator</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High Traffic Scenario:</a:t>
            </a:r>
            <a:endParaRPr sz="1500">
              <a:solidFill>
                <a:srgbClr val="000000"/>
              </a:solidFill>
            </a:endParaRPr>
          </a:p>
          <a:p>
            <a:pPr indent="-323850" lvl="1" marL="914400" rtl="0" algn="l">
              <a:lnSpc>
                <a:spcPct val="115000"/>
              </a:lnSpc>
              <a:spcBef>
                <a:spcPts val="0"/>
              </a:spcBef>
              <a:spcAft>
                <a:spcPts val="0"/>
              </a:spcAft>
              <a:buClr>
                <a:srgbClr val="000000"/>
              </a:buClr>
              <a:buSzPts val="1500"/>
              <a:buChar char="○"/>
            </a:pPr>
            <a:r>
              <a:rPr lang="en" sz="1500">
                <a:solidFill>
                  <a:srgbClr val="000000"/>
                </a:solidFill>
              </a:rPr>
              <a:t>1000 cars approach the intersection from every arm (evenly distributed)</a:t>
            </a:r>
            <a:endParaRPr sz="1500">
              <a:solidFill>
                <a:srgbClr val="000000"/>
              </a:solidFill>
            </a:endParaRPr>
          </a:p>
          <a:p>
            <a:pPr indent="-323850" lvl="1" marL="914400" rtl="0" algn="l">
              <a:lnSpc>
                <a:spcPct val="115000"/>
              </a:lnSpc>
              <a:spcBef>
                <a:spcPts val="0"/>
              </a:spcBef>
              <a:spcAft>
                <a:spcPts val="0"/>
              </a:spcAft>
              <a:buClr>
                <a:srgbClr val="000000"/>
              </a:buClr>
              <a:buSzPts val="1500"/>
              <a:buChar char="○"/>
            </a:pPr>
            <a:r>
              <a:rPr lang="en" sz="1500">
                <a:solidFill>
                  <a:srgbClr val="000000"/>
                </a:solidFill>
              </a:rPr>
              <a:t>75% go straight</a:t>
            </a:r>
            <a:endParaRPr sz="1500">
              <a:solidFill>
                <a:srgbClr val="000000"/>
              </a:solidFill>
            </a:endParaRPr>
          </a:p>
          <a:p>
            <a:pPr indent="-323850" lvl="1" marL="914400" rtl="0" algn="l">
              <a:lnSpc>
                <a:spcPct val="115000"/>
              </a:lnSpc>
              <a:spcBef>
                <a:spcPts val="0"/>
              </a:spcBef>
              <a:spcAft>
                <a:spcPts val="0"/>
              </a:spcAft>
              <a:buClr>
                <a:srgbClr val="000000"/>
              </a:buClr>
              <a:buSzPts val="1500"/>
              <a:buChar char="○"/>
            </a:pPr>
            <a:r>
              <a:rPr lang="en" sz="1500">
                <a:solidFill>
                  <a:srgbClr val="000000"/>
                </a:solidFill>
              </a:rPr>
              <a:t>25% go either left or right</a:t>
            </a:r>
            <a:endParaRPr sz="1500">
              <a:solidFill>
                <a:srgbClr val="000000"/>
              </a:solidFill>
            </a:endParaRPr>
          </a:p>
          <a:p>
            <a:pPr indent="0" lvl="0" marL="0" rtl="0" algn="l">
              <a:lnSpc>
                <a:spcPct val="150000"/>
              </a:lnSpc>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96" name="Google Shape;96;p17"/>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97" name="Google Shape;97;p17"/>
          <p:cNvSpPr/>
          <p:nvPr/>
        </p:nvSpPr>
        <p:spPr>
          <a:xfrm flipH="1" rot="10800000">
            <a:off x="0" y="-3970"/>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98" name="Google Shape;98;p17"/>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99" name="Google Shape;99;p17"/>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Experimental Setup</a:t>
            </a:r>
            <a:endParaRPr i="0" sz="1800" u="none" cap="none" strike="noStrike">
              <a:solidFill>
                <a:schemeClr val="lt1"/>
              </a:solidFill>
              <a:latin typeface="Montserrat"/>
              <a:ea typeface="Montserrat"/>
              <a:cs typeface="Montserrat"/>
              <a:sym typeface="Montserrat"/>
            </a:endParaRPr>
          </a:p>
        </p:txBody>
      </p:sp>
      <p:sp>
        <p:nvSpPr>
          <p:cNvPr id="100" name="Google Shape;100;p17"/>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01" name="Google Shape;101;p17"/>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02" name="Google Shape;102;p17"/>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03" name="Google Shape;103;p17"/>
          <p:cNvPicPr preferRelativeResize="0"/>
          <p:nvPr/>
        </p:nvPicPr>
        <p:blipFill>
          <a:blip r:embed="rId4">
            <a:alphaModFix/>
          </a:blip>
          <a:stretch>
            <a:fillRect/>
          </a:stretch>
        </p:blipFill>
        <p:spPr>
          <a:xfrm>
            <a:off x="6431237" y="2270662"/>
            <a:ext cx="2241775" cy="2247100"/>
          </a:xfrm>
          <a:prstGeom prst="rect">
            <a:avLst/>
          </a:prstGeom>
          <a:noFill/>
          <a:ln>
            <a:noFill/>
          </a:ln>
        </p:spPr>
      </p:pic>
      <p:sp>
        <p:nvSpPr>
          <p:cNvPr id="104" name="Google Shape;104;p17"/>
          <p:cNvSpPr txBox="1"/>
          <p:nvPr/>
        </p:nvSpPr>
        <p:spPr>
          <a:xfrm>
            <a:off x="6355775" y="4394200"/>
            <a:ext cx="2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3 : Traffic Intersection in SUMO</a:t>
            </a:r>
            <a:endParaRPr sz="1200">
              <a:latin typeface="Montserrat"/>
              <a:ea typeface="Montserrat"/>
              <a:cs typeface="Montserrat"/>
              <a:sym typeface="Montserrat"/>
            </a:endParaRPr>
          </a:p>
        </p:txBody>
      </p:sp>
      <p:pic>
        <p:nvPicPr>
          <p:cNvPr id="105" name="Google Shape;105;p17"/>
          <p:cNvPicPr preferRelativeResize="0"/>
          <p:nvPr/>
        </p:nvPicPr>
        <p:blipFill>
          <a:blip r:embed="rId5">
            <a:alphaModFix/>
          </a:blip>
          <a:stretch>
            <a:fillRect/>
          </a:stretch>
        </p:blipFill>
        <p:spPr>
          <a:xfrm>
            <a:off x="6484875" y="719088"/>
            <a:ext cx="2389200" cy="1241447"/>
          </a:xfrm>
          <a:prstGeom prst="rect">
            <a:avLst/>
          </a:prstGeom>
          <a:noFill/>
          <a:ln>
            <a:noFill/>
          </a:ln>
        </p:spPr>
      </p:pic>
      <p:sp>
        <p:nvSpPr>
          <p:cNvPr id="106" name="Google Shape;106;p17"/>
          <p:cNvSpPr txBox="1"/>
          <p:nvPr/>
        </p:nvSpPr>
        <p:spPr>
          <a:xfrm>
            <a:off x="6357513" y="1792325"/>
            <a:ext cx="238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2 : Weibull Distribution for Traffic Generation</a:t>
            </a:r>
            <a:endParaRPr sz="12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idx="1" type="body"/>
          </p:nvPr>
        </p:nvSpPr>
        <p:spPr>
          <a:xfrm>
            <a:off x="162625" y="741950"/>
            <a:ext cx="52515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MDP Model of the Environment</a:t>
            </a:r>
            <a:endParaRPr b="1" sz="2000">
              <a:solidFill>
                <a:srgbClr val="E84B36"/>
              </a:solidFill>
            </a:endParaRPr>
          </a:p>
          <a:p>
            <a:pPr indent="0" lvl="0" marL="0" rtl="0" algn="l">
              <a:lnSpc>
                <a:spcPct val="115000"/>
              </a:lnSpc>
              <a:spcBef>
                <a:spcPts val="0"/>
              </a:spcBef>
              <a:spcAft>
                <a:spcPts val="0"/>
              </a:spcAft>
              <a:buSzPts val="2300"/>
              <a:buNone/>
            </a:pPr>
            <a:r>
              <a:t/>
            </a:r>
            <a:endParaRPr b="1" sz="2000">
              <a:solidFill>
                <a:srgbClr val="E84B36"/>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State Vector : Each arm of the incoming lanes is discretized into 20 cells to indicate occupancy by a vehicle. State </a:t>
            </a:r>
            <a:r>
              <a:rPr lang="en" sz="1500">
                <a:solidFill>
                  <a:srgbClr val="000000"/>
                </a:solidFill>
              </a:rPr>
              <a:t>vector</a:t>
            </a:r>
            <a:r>
              <a:rPr lang="en" sz="1500">
                <a:solidFill>
                  <a:srgbClr val="000000"/>
                </a:solidFill>
              </a:rPr>
              <a:t> is of size 80</a:t>
            </a:r>
            <a:endParaRPr sz="1500">
              <a:solidFill>
                <a:srgbClr val="000000"/>
              </a:solidFill>
            </a:endParaRPr>
          </a:p>
          <a:p>
            <a:pPr indent="0" lvl="0" marL="0" rtl="0" algn="l">
              <a:lnSpc>
                <a:spcPct val="115000"/>
              </a:lnSpc>
              <a:spcBef>
                <a:spcPts val="0"/>
              </a:spcBef>
              <a:spcAft>
                <a:spcPts val="0"/>
              </a:spcAft>
              <a:buNone/>
            </a:pPr>
            <a:r>
              <a:t/>
            </a:r>
            <a:endParaRPr sz="1500">
              <a:solidFill>
                <a:srgbClr val="000000"/>
              </a:solidFill>
            </a:endParaRPr>
          </a:p>
          <a:p>
            <a:pPr indent="0" lvl="0" marL="0" rtl="0" algn="l">
              <a:lnSpc>
                <a:spcPct val="115000"/>
              </a:lnSpc>
              <a:spcBef>
                <a:spcPts val="0"/>
              </a:spcBef>
              <a:spcAft>
                <a:spcPts val="0"/>
              </a:spcAft>
              <a:buNone/>
            </a:pPr>
            <a:r>
              <a:t/>
            </a:r>
            <a:endParaRPr sz="1500">
              <a:solidFill>
                <a:srgbClr val="000000"/>
              </a:solidFill>
            </a:endParaRPr>
          </a:p>
          <a:p>
            <a:pPr indent="0" lvl="0" marL="0" rtl="0" algn="l">
              <a:lnSpc>
                <a:spcPct val="115000"/>
              </a:lnSpc>
              <a:spcBef>
                <a:spcPts val="0"/>
              </a:spcBef>
              <a:spcAft>
                <a:spcPts val="0"/>
              </a:spcAft>
              <a:buNone/>
            </a:pPr>
            <a:r>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Action Space : 4 possible actions at each time instant</a:t>
            </a:r>
            <a:endParaRPr sz="1500">
              <a:solidFill>
                <a:srgbClr val="000000"/>
              </a:solidFill>
            </a:endParaRPr>
          </a:p>
          <a:p>
            <a:pPr indent="0" lvl="0" marL="0" rtl="0" algn="l">
              <a:lnSpc>
                <a:spcPct val="115000"/>
              </a:lnSpc>
              <a:spcBef>
                <a:spcPts val="0"/>
              </a:spcBef>
              <a:spcAft>
                <a:spcPts val="0"/>
              </a:spcAft>
              <a:buNone/>
            </a:pPr>
            <a:r>
              <a:t/>
            </a:r>
            <a:endParaRPr sz="1500">
              <a:solidFill>
                <a:srgbClr val="000000"/>
              </a:solidFill>
            </a:endParaRPr>
          </a:p>
          <a:p>
            <a:pPr indent="0" lvl="0" marL="0" rtl="0" algn="l">
              <a:lnSpc>
                <a:spcPct val="115000"/>
              </a:lnSpc>
              <a:spcBef>
                <a:spcPts val="0"/>
              </a:spcBef>
              <a:spcAft>
                <a:spcPts val="0"/>
              </a:spcAft>
              <a:buNone/>
            </a:pPr>
            <a:r>
              <a:t/>
            </a:r>
            <a:endParaRPr sz="1500">
              <a:solidFill>
                <a:srgbClr val="000000"/>
              </a:solidFill>
            </a:endParaRPr>
          </a:p>
          <a:p>
            <a:pPr indent="-323850" lvl="0" marL="914400" rtl="0" algn="l">
              <a:lnSpc>
                <a:spcPct val="115000"/>
              </a:lnSpc>
              <a:spcBef>
                <a:spcPts val="0"/>
              </a:spcBef>
              <a:spcAft>
                <a:spcPts val="0"/>
              </a:spcAft>
              <a:buClr>
                <a:srgbClr val="000000"/>
              </a:buClr>
              <a:buSzPts val="1500"/>
              <a:buChar char="●"/>
            </a:pPr>
            <a:r>
              <a:rPr lang="en" sz="1500">
                <a:solidFill>
                  <a:srgbClr val="000000"/>
                </a:solidFill>
              </a:rPr>
              <a:t>Each </a:t>
            </a:r>
            <a:r>
              <a:rPr lang="en" sz="1500">
                <a:solidFill>
                  <a:srgbClr val="000000"/>
                </a:solidFill>
              </a:rPr>
              <a:t>phase</a:t>
            </a:r>
            <a:r>
              <a:rPr lang="en" sz="1500">
                <a:solidFill>
                  <a:srgbClr val="000000"/>
                </a:solidFill>
              </a:rPr>
              <a:t> has a fixed duration</a:t>
            </a:r>
            <a:endParaRPr sz="1500">
              <a:solidFill>
                <a:srgbClr val="000000"/>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112" name="Google Shape;112;p18"/>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13" name="Google Shape;113;p18"/>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14" name="Google Shape;114;p18"/>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15" name="Google Shape;115;p18"/>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Method</a:t>
            </a:r>
            <a:endParaRPr i="0" sz="1800" u="none" cap="none" strike="noStrike">
              <a:solidFill>
                <a:schemeClr val="lt1"/>
              </a:solidFill>
              <a:latin typeface="Montserrat"/>
              <a:ea typeface="Montserrat"/>
              <a:cs typeface="Montserrat"/>
              <a:sym typeface="Montserrat"/>
            </a:endParaRPr>
          </a:p>
        </p:txBody>
      </p:sp>
      <p:sp>
        <p:nvSpPr>
          <p:cNvPr id="116" name="Google Shape;116;p18"/>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17" name="Google Shape;117;p18"/>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18" name="Google Shape;118;p18"/>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19" name="Google Shape;119;p18"/>
          <p:cNvPicPr preferRelativeResize="0"/>
          <p:nvPr/>
        </p:nvPicPr>
        <p:blipFill>
          <a:blip r:embed="rId4">
            <a:alphaModFix/>
          </a:blip>
          <a:stretch>
            <a:fillRect/>
          </a:stretch>
        </p:blipFill>
        <p:spPr>
          <a:xfrm>
            <a:off x="5524500" y="1363475"/>
            <a:ext cx="3619500" cy="1028700"/>
          </a:xfrm>
          <a:prstGeom prst="rect">
            <a:avLst/>
          </a:prstGeom>
          <a:noFill/>
          <a:ln>
            <a:noFill/>
          </a:ln>
        </p:spPr>
      </p:pic>
      <p:pic>
        <p:nvPicPr>
          <p:cNvPr id="120" name="Google Shape;120;p18"/>
          <p:cNvPicPr preferRelativeResize="0"/>
          <p:nvPr/>
        </p:nvPicPr>
        <p:blipFill>
          <a:blip r:embed="rId5">
            <a:alphaModFix/>
          </a:blip>
          <a:stretch>
            <a:fillRect/>
          </a:stretch>
        </p:blipFill>
        <p:spPr>
          <a:xfrm>
            <a:off x="1451725" y="3573300"/>
            <a:ext cx="3261900" cy="541500"/>
          </a:xfrm>
          <a:prstGeom prst="rect">
            <a:avLst/>
          </a:prstGeom>
          <a:noFill/>
          <a:ln>
            <a:noFill/>
          </a:ln>
        </p:spPr>
      </p:pic>
      <p:pic>
        <p:nvPicPr>
          <p:cNvPr id="121" name="Google Shape;121;p18"/>
          <p:cNvPicPr preferRelativeResize="0"/>
          <p:nvPr/>
        </p:nvPicPr>
        <p:blipFill>
          <a:blip r:embed="rId6">
            <a:alphaModFix/>
          </a:blip>
          <a:stretch>
            <a:fillRect/>
          </a:stretch>
        </p:blipFill>
        <p:spPr>
          <a:xfrm>
            <a:off x="5343613" y="2916800"/>
            <a:ext cx="3743325" cy="1123950"/>
          </a:xfrm>
          <a:prstGeom prst="rect">
            <a:avLst/>
          </a:prstGeom>
          <a:noFill/>
          <a:ln>
            <a:noFill/>
          </a:ln>
        </p:spPr>
      </p:pic>
      <p:sp>
        <p:nvSpPr>
          <p:cNvPr id="122" name="Google Shape;122;p18"/>
          <p:cNvSpPr txBox="1"/>
          <p:nvPr/>
        </p:nvSpPr>
        <p:spPr>
          <a:xfrm>
            <a:off x="5619125" y="4092675"/>
            <a:ext cx="319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5: Graphical Representation of the 4 </a:t>
            </a:r>
            <a:r>
              <a:rPr lang="en" sz="1200">
                <a:latin typeface="Montserrat"/>
                <a:ea typeface="Montserrat"/>
                <a:cs typeface="Montserrat"/>
                <a:sym typeface="Montserrat"/>
              </a:rPr>
              <a:t>possible</a:t>
            </a:r>
            <a:r>
              <a:rPr lang="en" sz="1200">
                <a:latin typeface="Montserrat"/>
                <a:ea typeface="Montserrat"/>
                <a:cs typeface="Montserrat"/>
                <a:sym typeface="Montserrat"/>
              </a:rPr>
              <a:t> actions</a:t>
            </a:r>
            <a:endParaRPr sz="1200">
              <a:latin typeface="Montserrat"/>
              <a:ea typeface="Montserrat"/>
              <a:cs typeface="Montserrat"/>
              <a:sym typeface="Montserrat"/>
            </a:endParaRPr>
          </a:p>
        </p:txBody>
      </p:sp>
      <p:sp>
        <p:nvSpPr>
          <p:cNvPr id="123" name="Google Shape;123;p18"/>
          <p:cNvSpPr txBox="1"/>
          <p:nvPr/>
        </p:nvSpPr>
        <p:spPr>
          <a:xfrm>
            <a:off x="5735400" y="2355775"/>
            <a:ext cx="319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4: Discretization of an incoming lane</a:t>
            </a:r>
            <a:endParaRPr sz="12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185775" y="749675"/>
            <a:ext cx="8688300" cy="4078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MDP Model of the Environment</a:t>
            </a:r>
            <a:endParaRPr b="1" sz="2000">
              <a:solidFill>
                <a:srgbClr val="E84B36"/>
              </a:solidFill>
            </a:endParaRPr>
          </a:p>
          <a:p>
            <a:pPr indent="0" lvl="0" marL="0" rtl="0" algn="l">
              <a:lnSpc>
                <a:spcPct val="115000"/>
              </a:lnSpc>
              <a:spcBef>
                <a:spcPts val="0"/>
              </a:spcBef>
              <a:spcAft>
                <a:spcPts val="0"/>
              </a:spcAft>
              <a:buSzPts val="2300"/>
              <a:buNone/>
            </a:pPr>
            <a:r>
              <a:t/>
            </a:r>
            <a:endParaRPr b="1" sz="2000">
              <a:solidFill>
                <a:srgbClr val="E84B36"/>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If the action chosen by the agent at timestep t is </a:t>
            </a:r>
            <a:r>
              <a:rPr lang="en" sz="1500">
                <a:solidFill>
                  <a:schemeClr val="dk1"/>
                </a:solidFill>
              </a:rPr>
              <a:t>different</a:t>
            </a:r>
            <a:r>
              <a:rPr lang="en" sz="1500">
                <a:solidFill>
                  <a:schemeClr val="dk1"/>
                </a:solidFill>
              </a:rPr>
              <a:t> from t-1, </a:t>
            </a:r>
            <a:r>
              <a:rPr lang="en" sz="1500">
                <a:solidFill>
                  <a:schemeClr val="dk1"/>
                </a:solidFill>
              </a:rPr>
              <a:t>then</a:t>
            </a:r>
            <a:r>
              <a:rPr lang="en" sz="1500">
                <a:solidFill>
                  <a:schemeClr val="dk1"/>
                </a:solidFill>
              </a:rPr>
              <a:t> a </a:t>
            </a:r>
            <a:r>
              <a:rPr lang="en" sz="1500">
                <a:solidFill>
                  <a:schemeClr val="dk1"/>
                </a:solidFill>
              </a:rPr>
              <a:t>yellow phase is activated </a:t>
            </a:r>
            <a:endParaRPr sz="1500">
              <a:solidFill>
                <a:schemeClr val="dk1"/>
              </a:solidFill>
            </a:endParaRPr>
          </a:p>
          <a:p>
            <a:pPr indent="0" lvl="0" marL="91440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rPr>
              <a:t>Reward Model :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45720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p:txBody>
      </p:sp>
      <p:sp>
        <p:nvSpPr>
          <p:cNvPr id="129" name="Google Shape;129;p19"/>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30" name="Google Shape;130;p19"/>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31" name="Google Shape;131;p19"/>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32" name="Google Shape;132;p19"/>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Method</a:t>
            </a:r>
            <a:endParaRPr i="0" sz="1800" u="none" cap="none" strike="noStrike">
              <a:solidFill>
                <a:schemeClr val="lt1"/>
              </a:solidFill>
              <a:latin typeface="Montserrat"/>
              <a:ea typeface="Montserrat"/>
              <a:cs typeface="Montserrat"/>
              <a:sym typeface="Montserrat"/>
            </a:endParaRPr>
          </a:p>
        </p:txBody>
      </p:sp>
      <p:sp>
        <p:nvSpPr>
          <p:cNvPr id="133" name="Google Shape;133;p19"/>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34" name="Google Shape;134;p19"/>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35" name="Google Shape;135;p19"/>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36" name="Google Shape;136;p19"/>
          <p:cNvPicPr preferRelativeResize="0"/>
          <p:nvPr/>
        </p:nvPicPr>
        <p:blipFill>
          <a:blip r:embed="rId4">
            <a:alphaModFix/>
          </a:blip>
          <a:stretch>
            <a:fillRect/>
          </a:stretch>
        </p:blipFill>
        <p:spPr>
          <a:xfrm>
            <a:off x="2127649" y="1990711"/>
            <a:ext cx="4601400" cy="1557261"/>
          </a:xfrm>
          <a:prstGeom prst="rect">
            <a:avLst/>
          </a:prstGeom>
          <a:noFill/>
          <a:ln>
            <a:noFill/>
          </a:ln>
        </p:spPr>
      </p:pic>
      <p:sp>
        <p:nvSpPr>
          <p:cNvPr id="137" name="Google Shape;137;p19"/>
          <p:cNvSpPr txBox="1"/>
          <p:nvPr/>
        </p:nvSpPr>
        <p:spPr>
          <a:xfrm>
            <a:off x="2322875" y="3547975"/>
            <a:ext cx="460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6 : Possible differences between timesteps</a:t>
            </a:r>
            <a:endParaRPr sz="1200">
              <a:latin typeface="Montserrat"/>
              <a:ea typeface="Montserrat"/>
              <a:cs typeface="Montserrat"/>
              <a:sym typeface="Montserrat"/>
            </a:endParaRPr>
          </a:p>
        </p:txBody>
      </p:sp>
      <p:pic>
        <p:nvPicPr>
          <p:cNvPr id="138" name="Google Shape;138;p19"/>
          <p:cNvPicPr preferRelativeResize="0"/>
          <p:nvPr/>
        </p:nvPicPr>
        <p:blipFill>
          <a:blip r:embed="rId5">
            <a:alphaModFix/>
          </a:blip>
          <a:stretch>
            <a:fillRect/>
          </a:stretch>
        </p:blipFill>
        <p:spPr>
          <a:xfrm>
            <a:off x="2406775" y="4172563"/>
            <a:ext cx="2476500" cy="400050"/>
          </a:xfrm>
          <a:prstGeom prst="rect">
            <a:avLst/>
          </a:prstGeom>
          <a:noFill/>
          <a:ln>
            <a:noFill/>
          </a:ln>
        </p:spPr>
      </p:pic>
      <p:pic>
        <p:nvPicPr>
          <p:cNvPr id="139" name="Google Shape;139;p19"/>
          <p:cNvPicPr preferRelativeResize="0"/>
          <p:nvPr/>
        </p:nvPicPr>
        <p:blipFill>
          <a:blip r:embed="rId6">
            <a:alphaModFix/>
          </a:blip>
          <a:stretch>
            <a:fillRect/>
          </a:stretch>
        </p:blipFill>
        <p:spPr>
          <a:xfrm>
            <a:off x="4950825" y="4047088"/>
            <a:ext cx="2263917" cy="65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 type="body"/>
          </p:nvPr>
        </p:nvSpPr>
        <p:spPr>
          <a:xfrm>
            <a:off x="162625" y="741950"/>
            <a:ext cx="49398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Hyperparameters Used</a:t>
            </a:r>
            <a:endParaRPr b="1" sz="2000">
              <a:solidFill>
                <a:srgbClr val="E84B36"/>
              </a:solidFill>
              <a:latin typeface="Arial"/>
              <a:ea typeface="Arial"/>
              <a:cs typeface="Arial"/>
              <a:sym typeface="Aria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145" name="Google Shape;145;p20"/>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46" name="Google Shape;146;p20"/>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47" name="Google Shape;147;p20"/>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48" name="Google Shape;148;p20"/>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Simulations</a:t>
            </a:r>
            <a:endParaRPr i="0" sz="1800" u="none" cap="none" strike="noStrike">
              <a:solidFill>
                <a:schemeClr val="lt1"/>
              </a:solidFill>
              <a:latin typeface="Montserrat"/>
              <a:ea typeface="Montserrat"/>
              <a:cs typeface="Montserrat"/>
              <a:sym typeface="Montserrat"/>
            </a:endParaRPr>
          </a:p>
        </p:txBody>
      </p:sp>
      <p:sp>
        <p:nvSpPr>
          <p:cNvPr id="149" name="Google Shape;149;p20"/>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50" name="Google Shape;150;p20"/>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51" name="Google Shape;151;p20"/>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152" name="Google Shape;152;p20"/>
          <p:cNvGraphicFramePr/>
          <p:nvPr/>
        </p:nvGraphicFramePr>
        <p:xfrm>
          <a:off x="89725" y="1160825"/>
          <a:ext cx="3000000" cy="3000000"/>
        </p:xfrm>
        <a:graphic>
          <a:graphicData uri="http://schemas.openxmlformats.org/drawingml/2006/table">
            <a:tbl>
              <a:tblPr>
                <a:noFill/>
                <a:tableStyleId>{859BD241-B64D-43B0-9F23-6CCFE2E5C985}</a:tableStyleId>
              </a:tblPr>
              <a:tblGrid>
                <a:gridCol w="2108425"/>
                <a:gridCol w="2108425"/>
              </a:tblGrid>
              <a:tr h="365925">
                <a:tc>
                  <a:txBody>
                    <a:bodyPr/>
                    <a:lstStyle/>
                    <a:p>
                      <a:pPr indent="0" lvl="0" marL="0" rtl="0" algn="ctr">
                        <a:spcBef>
                          <a:spcPts val="0"/>
                        </a:spcBef>
                        <a:spcAft>
                          <a:spcPts val="0"/>
                        </a:spcAft>
                        <a:buNone/>
                      </a:pPr>
                      <a:r>
                        <a:rPr b="1" lang="en">
                          <a:solidFill>
                            <a:schemeClr val="dk1"/>
                          </a:solidFill>
                        </a:rPr>
                        <a:t>Parameter</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b="1" lang="en">
                          <a:solidFill>
                            <a:schemeClr val="dk1"/>
                          </a:solidFill>
                        </a:rPr>
                        <a:t>Value</a:t>
                      </a:r>
                      <a:endParaRPr b="1">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888888"/>
                    </a:solidFill>
                  </a:tcPr>
                </a:tc>
              </a:tr>
              <a:tr h="365925">
                <a:tc>
                  <a:txBody>
                    <a:bodyPr/>
                    <a:lstStyle/>
                    <a:p>
                      <a:pPr indent="0" lvl="0" marL="0" rtl="0" algn="ctr">
                        <a:spcBef>
                          <a:spcPts val="0"/>
                        </a:spcBef>
                        <a:spcAft>
                          <a:spcPts val="0"/>
                        </a:spcAft>
                        <a:buNone/>
                      </a:pPr>
                      <a:r>
                        <a:rPr lang="en"/>
                        <a:t>Episodes for Training</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150</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562975">
                <a:tc>
                  <a:txBody>
                    <a:bodyPr/>
                    <a:lstStyle/>
                    <a:p>
                      <a:pPr indent="0" lvl="0" marL="0" rtl="0" algn="ctr">
                        <a:spcBef>
                          <a:spcPts val="0"/>
                        </a:spcBef>
                        <a:spcAft>
                          <a:spcPts val="0"/>
                        </a:spcAft>
                        <a:buNone/>
                      </a:pPr>
                      <a:r>
                        <a:rPr lang="en"/>
                        <a:t>Epsilon for episode k </a:t>
                      </a:r>
                      <a:r>
                        <a:rPr lang="en">
                          <a:solidFill>
                            <a:schemeClr val="dk1"/>
                          </a:solidFill>
                        </a:rPr>
                        <a:t>(DQN)</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1 - k/150</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365925">
                <a:tc>
                  <a:txBody>
                    <a:bodyPr/>
                    <a:lstStyle/>
                    <a:p>
                      <a:pPr indent="0" lvl="0" marL="0" rtl="0" algn="ctr">
                        <a:spcBef>
                          <a:spcPts val="0"/>
                        </a:spcBef>
                        <a:spcAft>
                          <a:spcPts val="0"/>
                        </a:spcAft>
                        <a:buNone/>
                      </a:pPr>
                      <a:r>
                        <a:rPr lang="en"/>
                        <a:t>Memory size (DQN)</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50000</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365925">
                <a:tc>
                  <a:txBody>
                    <a:bodyPr/>
                    <a:lstStyle/>
                    <a:p>
                      <a:pPr indent="0" lvl="0" marL="0" rtl="0" algn="ctr">
                        <a:spcBef>
                          <a:spcPts val="0"/>
                        </a:spcBef>
                        <a:spcAft>
                          <a:spcPts val="0"/>
                        </a:spcAft>
                        <a:buNone/>
                      </a:pPr>
                      <a:r>
                        <a:rPr lang="en"/>
                        <a:t>Batch Size (DQN)</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100</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760025">
                <a:tc>
                  <a:txBody>
                    <a:bodyPr/>
                    <a:lstStyle/>
                    <a:p>
                      <a:pPr indent="0" lvl="0" marL="0" rtl="0" algn="ctr">
                        <a:spcBef>
                          <a:spcPts val="0"/>
                        </a:spcBef>
                        <a:spcAft>
                          <a:spcPts val="0"/>
                        </a:spcAft>
                        <a:buNone/>
                      </a:pPr>
                      <a:r>
                        <a:rPr lang="en"/>
                        <a:t>Number</a:t>
                      </a:r>
                      <a:r>
                        <a:rPr lang="en"/>
                        <a:t> of Hidden Layers of Neural Network</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4</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365925">
                <a:tc>
                  <a:txBody>
                    <a:bodyPr/>
                    <a:lstStyle/>
                    <a:p>
                      <a:pPr indent="0" lvl="0" marL="0" rtl="0" algn="ctr">
                        <a:spcBef>
                          <a:spcPts val="0"/>
                        </a:spcBef>
                        <a:spcAft>
                          <a:spcPts val="0"/>
                        </a:spcAft>
                        <a:buNone/>
                      </a:pPr>
                      <a:r>
                        <a:rPr lang="en"/>
                        <a:t>Learning Rate (DQN)</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0.001</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bl>
          </a:graphicData>
        </a:graphic>
      </p:graphicFrame>
      <p:graphicFrame>
        <p:nvGraphicFramePr>
          <p:cNvPr id="153" name="Google Shape;153;p20"/>
          <p:cNvGraphicFramePr/>
          <p:nvPr/>
        </p:nvGraphicFramePr>
        <p:xfrm>
          <a:off x="4650650" y="1160792"/>
          <a:ext cx="3000000" cy="3000000"/>
        </p:xfrm>
        <a:graphic>
          <a:graphicData uri="http://schemas.openxmlformats.org/drawingml/2006/table">
            <a:tbl>
              <a:tblPr>
                <a:noFill/>
                <a:tableStyleId>{859BD241-B64D-43B0-9F23-6CCFE2E5C985}</a:tableStyleId>
              </a:tblPr>
              <a:tblGrid>
                <a:gridCol w="2183100"/>
                <a:gridCol w="2183100"/>
              </a:tblGrid>
              <a:tr h="402275">
                <a:tc>
                  <a:txBody>
                    <a:bodyPr/>
                    <a:lstStyle/>
                    <a:p>
                      <a:pPr indent="0" lvl="0" marL="0" rtl="0" algn="ctr">
                        <a:spcBef>
                          <a:spcPts val="0"/>
                        </a:spcBef>
                        <a:spcAft>
                          <a:spcPts val="0"/>
                        </a:spcAft>
                        <a:buNone/>
                      </a:pPr>
                      <a:r>
                        <a:rPr b="1" lang="en"/>
                        <a:t>Parameter</a:t>
                      </a:r>
                      <a:endParaRPr b="1"/>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888888"/>
                    </a:solidFill>
                  </a:tcPr>
                </a:tc>
                <a:tc>
                  <a:txBody>
                    <a:bodyPr/>
                    <a:lstStyle/>
                    <a:p>
                      <a:pPr indent="0" lvl="0" marL="0" rtl="0" algn="ctr">
                        <a:spcBef>
                          <a:spcPts val="0"/>
                        </a:spcBef>
                        <a:spcAft>
                          <a:spcPts val="0"/>
                        </a:spcAft>
                        <a:buNone/>
                      </a:pPr>
                      <a:r>
                        <a:rPr b="1" lang="en"/>
                        <a:t>Value</a:t>
                      </a:r>
                      <a:endParaRPr b="1"/>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888888"/>
                    </a:solidFill>
                  </a:tcPr>
                </a:tc>
              </a:tr>
              <a:tr h="402275">
                <a:tc>
                  <a:txBody>
                    <a:bodyPr/>
                    <a:lstStyle/>
                    <a:p>
                      <a:pPr indent="0" lvl="0" marL="0" rtl="0" algn="ctr">
                        <a:spcBef>
                          <a:spcPts val="0"/>
                        </a:spcBef>
                        <a:spcAft>
                          <a:spcPts val="0"/>
                        </a:spcAft>
                        <a:buNone/>
                      </a:pPr>
                      <a:r>
                        <a:rPr lang="en"/>
                        <a:t>Episodes for Training</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150</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618900">
                <a:tc>
                  <a:txBody>
                    <a:bodyPr/>
                    <a:lstStyle/>
                    <a:p>
                      <a:pPr indent="0" lvl="0" marL="0" rtl="0" algn="ctr">
                        <a:spcBef>
                          <a:spcPts val="0"/>
                        </a:spcBef>
                        <a:spcAft>
                          <a:spcPts val="0"/>
                        </a:spcAft>
                        <a:buNone/>
                      </a:pPr>
                      <a:r>
                        <a:rPr lang="en"/>
                        <a:t>Learning Rate (Actor)</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0.001 </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402275">
                <a:tc>
                  <a:txBody>
                    <a:bodyPr/>
                    <a:lstStyle/>
                    <a:p>
                      <a:pPr indent="0" lvl="0" marL="0" rtl="0" algn="ctr">
                        <a:spcBef>
                          <a:spcPts val="0"/>
                        </a:spcBef>
                        <a:spcAft>
                          <a:spcPts val="0"/>
                        </a:spcAft>
                        <a:buNone/>
                      </a:pPr>
                      <a:r>
                        <a:rPr lang="en"/>
                        <a:t>Learning Rate (Critic)</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0.001</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402275">
                <a:tc>
                  <a:txBody>
                    <a:bodyPr/>
                    <a:lstStyle/>
                    <a:p>
                      <a:pPr indent="0" lvl="0" marL="0" rtl="0" algn="ctr">
                        <a:spcBef>
                          <a:spcPts val="0"/>
                        </a:spcBef>
                        <a:spcAft>
                          <a:spcPts val="0"/>
                        </a:spcAft>
                        <a:buNone/>
                      </a:pPr>
                      <a:r>
                        <a:rPr lang="en"/>
                        <a:t>Policy Update Frequency</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 100 steps</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783300">
                <a:tc>
                  <a:txBody>
                    <a:bodyPr/>
                    <a:lstStyle/>
                    <a:p>
                      <a:pPr indent="0" lvl="0" marL="0" rtl="0" algn="ctr">
                        <a:spcBef>
                          <a:spcPts val="0"/>
                        </a:spcBef>
                        <a:spcAft>
                          <a:spcPts val="0"/>
                        </a:spcAft>
                        <a:buNone/>
                      </a:pPr>
                      <a:r>
                        <a:rPr lang="en"/>
                        <a:t>Number of Hidden Layers of Neural Network</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2</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r h="402275">
                <a:tc>
                  <a:txBody>
                    <a:bodyPr/>
                    <a:lstStyle/>
                    <a:p>
                      <a:pPr indent="0" lvl="0" marL="0" rtl="0" algn="ctr">
                        <a:spcBef>
                          <a:spcPts val="0"/>
                        </a:spcBef>
                        <a:spcAft>
                          <a:spcPts val="0"/>
                        </a:spcAft>
                        <a:buNone/>
                      </a:pPr>
                      <a:r>
                        <a:rPr lang="en"/>
                        <a:t>Epsilon Clip</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
                        <a:t>0.2</a:t>
                      </a:r>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idx="1" type="body"/>
          </p:nvPr>
        </p:nvSpPr>
        <p:spPr>
          <a:xfrm>
            <a:off x="162625" y="741950"/>
            <a:ext cx="49398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Training Results</a:t>
            </a:r>
            <a:endParaRPr b="1" sz="2000">
              <a:solidFill>
                <a:srgbClr val="E84B36"/>
              </a:solidFill>
              <a:latin typeface="Arial"/>
              <a:ea typeface="Arial"/>
              <a:cs typeface="Arial"/>
              <a:sym typeface="Aria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159" name="Google Shape;159;p21"/>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60" name="Google Shape;160;p21"/>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61" name="Google Shape;161;p21"/>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62" name="Google Shape;162;p21"/>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Simulations</a:t>
            </a:r>
            <a:endParaRPr i="0" sz="1800" u="none" cap="none" strike="noStrike">
              <a:solidFill>
                <a:schemeClr val="lt1"/>
              </a:solidFill>
              <a:latin typeface="Montserrat"/>
              <a:ea typeface="Montserrat"/>
              <a:cs typeface="Montserrat"/>
              <a:sym typeface="Montserrat"/>
            </a:endParaRPr>
          </a:p>
        </p:txBody>
      </p:sp>
      <p:sp>
        <p:nvSpPr>
          <p:cNvPr id="163" name="Google Shape;163;p21"/>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64" name="Google Shape;164;p21"/>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65" name="Google Shape;165;p21"/>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66" name="Google Shape;166;p21"/>
          <p:cNvPicPr preferRelativeResize="0"/>
          <p:nvPr/>
        </p:nvPicPr>
        <p:blipFill>
          <a:blip r:embed="rId4">
            <a:alphaModFix/>
          </a:blip>
          <a:stretch>
            <a:fillRect/>
          </a:stretch>
        </p:blipFill>
        <p:spPr>
          <a:xfrm>
            <a:off x="332550" y="1151775"/>
            <a:ext cx="4380773" cy="2719675"/>
          </a:xfrm>
          <a:prstGeom prst="rect">
            <a:avLst/>
          </a:prstGeom>
          <a:noFill/>
          <a:ln>
            <a:noFill/>
          </a:ln>
        </p:spPr>
      </p:pic>
      <p:pic>
        <p:nvPicPr>
          <p:cNvPr id="167" name="Google Shape;167;p21"/>
          <p:cNvPicPr preferRelativeResize="0"/>
          <p:nvPr/>
        </p:nvPicPr>
        <p:blipFill>
          <a:blip r:embed="rId5">
            <a:alphaModFix/>
          </a:blip>
          <a:stretch>
            <a:fillRect/>
          </a:stretch>
        </p:blipFill>
        <p:spPr>
          <a:xfrm>
            <a:off x="4713325" y="1151775"/>
            <a:ext cx="4380773" cy="2719675"/>
          </a:xfrm>
          <a:prstGeom prst="rect">
            <a:avLst/>
          </a:prstGeom>
          <a:noFill/>
          <a:ln>
            <a:noFill/>
          </a:ln>
        </p:spPr>
      </p:pic>
      <p:sp>
        <p:nvSpPr>
          <p:cNvPr id="168" name="Google Shape;168;p21"/>
          <p:cNvSpPr txBox="1"/>
          <p:nvPr/>
        </p:nvSpPr>
        <p:spPr>
          <a:xfrm>
            <a:off x="353950" y="3871450"/>
            <a:ext cx="43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7 : Average Reward for PPO and DQN</a:t>
            </a:r>
            <a:endParaRPr sz="1200">
              <a:latin typeface="Montserrat"/>
              <a:ea typeface="Montserrat"/>
              <a:cs typeface="Montserrat"/>
              <a:sym typeface="Montserrat"/>
            </a:endParaRPr>
          </a:p>
        </p:txBody>
      </p:sp>
      <p:sp>
        <p:nvSpPr>
          <p:cNvPr id="169" name="Google Shape;169;p21"/>
          <p:cNvSpPr txBox="1"/>
          <p:nvPr/>
        </p:nvSpPr>
        <p:spPr>
          <a:xfrm>
            <a:off x="4493175" y="3871450"/>
            <a:ext cx="43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8 : Average Queue Length for PPO and DQN</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idx="1" type="body"/>
          </p:nvPr>
        </p:nvSpPr>
        <p:spPr>
          <a:xfrm>
            <a:off x="162625" y="741950"/>
            <a:ext cx="4939800" cy="3730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2300"/>
              <a:buNone/>
            </a:pPr>
            <a:r>
              <a:rPr b="1" lang="en" sz="2000">
                <a:solidFill>
                  <a:srgbClr val="E84B36"/>
                </a:solidFill>
              </a:rPr>
              <a:t>Training Results</a:t>
            </a:r>
            <a:endParaRPr b="1" sz="2000">
              <a:solidFill>
                <a:srgbClr val="E84B36"/>
              </a:solidFill>
              <a:latin typeface="Arial"/>
              <a:ea typeface="Arial"/>
              <a:cs typeface="Arial"/>
              <a:sym typeface="Arial"/>
            </a:endParaRPr>
          </a:p>
          <a:p>
            <a:pPr indent="0" lvl="0" marL="45720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
        <p:nvSpPr>
          <p:cNvPr id="175" name="Google Shape;175;p22"/>
          <p:cNvSpPr txBox="1"/>
          <p:nvPr/>
        </p:nvSpPr>
        <p:spPr>
          <a:xfrm>
            <a:off x="7001698" y="4893286"/>
            <a:ext cx="1855200" cy="177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Arial"/>
                <a:ea typeface="Arial"/>
                <a:cs typeface="Arial"/>
                <a:sym typeface="Arial"/>
              </a:rPr>
              <a:t>GRAINGER ENGINEERING</a:t>
            </a:r>
            <a:endParaRPr b="0" i="0" sz="1100" u="none" cap="none" strike="noStrike">
              <a:solidFill>
                <a:srgbClr val="000000"/>
              </a:solidFill>
              <a:latin typeface="Arial"/>
              <a:ea typeface="Arial"/>
              <a:cs typeface="Arial"/>
              <a:sym typeface="Arial"/>
            </a:endParaRPr>
          </a:p>
        </p:txBody>
      </p:sp>
      <p:sp>
        <p:nvSpPr>
          <p:cNvPr id="176" name="Google Shape;176;p22"/>
          <p:cNvSpPr/>
          <p:nvPr/>
        </p:nvSpPr>
        <p:spPr>
          <a:xfrm flipH="1" rot="10800000">
            <a:off x="0" y="-5608"/>
            <a:ext cx="9144000" cy="6510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pic>
        <p:nvPicPr>
          <p:cNvPr descr="A close up of a logo&#10;&#10;Description automatically generated" id="177" name="Google Shape;177;p22"/>
          <p:cNvPicPr preferRelativeResize="0"/>
          <p:nvPr/>
        </p:nvPicPr>
        <p:blipFill rotWithShape="1">
          <a:blip r:embed="rId3">
            <a:alphaModFix/>
          </a:blip>
          <a:srcRect b="0" l="0" r="0" t="0"/>
          <a:stretch/>
        </p:blipFill>
        <p:spPr>
          <a:xfrm>
            <a:off x="8665658" y="171010"/>
            <a:ext cx="208430" cy="301066"/>
          </a:xfrm>
          <a:prstGeom prst="rect">
            <a:avLst/>
          </a:prstGeom>
          <a:noFill/>
          <a:ln>
            <a:noFill/>
          </a:ln>
        </p:spPr>
      </p:pic>
      <p:sp>
        <p:nvSpPr>
          <p:cNvPr id="178" name="Google Shape;178;p22"/>
          <p:cNvSpPr txBox="1"/>
          <p:nvPr/>
        </p:nvSpPr>
        <p:spPr>
          <a:xfrm>
            <a:off x="282608" y="153038"/>
            <a:ext cx="81825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ontserrat"/>
                <a:ea typeface="Montserrat"/>
                <a:cs typeface="Montserrat"/>
                <a:sym typeface="Montserrat"/>
              </a:rPr>
              <a:t>Simulations</a:t>
            </a:r>
            <a:endParaRPr i="0" sz="1800" u="none" cap="none" strike="noStrike">
              <a:solidFill>
                <a:schemeClr val="lt1"/>
              </a:solidFill>
              <a:latin typeface="Montserrat"/>
              <a:ea typeface="Montserrat"/>
              <a:cs typeface="Montserrat"/>
              <a:sym typeface="Montserrat"/>
            </a:endParaRPr>
          </a:p>
        </p:txBody>
      </p:sp>
      <p:sp>
        <p:nvSpPr>
          <p:cNvPr id="179" name="Google Shape;179;p22"/>
          <p:cNvSpPr/>
          <p:nvPr/>
        </p:nvSpPr>
        <p:spPr>
          <a:xfrm flipH="1" rot="10800000">
            <a:off x="0" y="4827900"/>
            <a:ext cx="9144000" cy="315600"/>
          </a:xfrm>
          <a:prstGeom prst="rect">
            <a:avLst/>
          </a:prstGeom>
          <a:gradFill>
            <a:gsLst>
              <a:gs pos="0">
                <a:srgbClr val="1B4284"/>
              </a:gs>
              <a:gs pos="100000">
                <a:srgbClr val="13294B"/>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13294B"/>
              </a:solidFill>
              <a:latin typeface="Calibri"/>
              <a:ea typeface="Calibri"/>
              <a:cs typeface="Calibri"/>
              <a:sym typeface="Calibri"/>
            </a:endParaRPr>
          </a:p>
        </p:txBody>
      </p:sp>
      <p:sp>
        <p:nvSpPr>
          <p:cNvPr id="180" name="Google Shape;180;p22"/>
          <p:cNvSpPr txBox="1"/>
          <p:nvPr/>
        </p:nvSpPr>
        <p:spPr>
          <a:xfrm>
            <a:off x="282600" y="4893275"/>
            <a:ext cx="8591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SzPts val="700"/>
              <a:buFont typeface="Arial"/>
              <a:buNone/>
            </a:pPr>
            <a:r>
              <a:rPr lang="en" sz="800">
                <a:solidFill>
                  <a:schemeClr val="lt1"/>
                </a:solidFill>
              </a:rPr>
              <a:t>AE 598 Reinforcement Learning</a:t>
            </a:r>
            <a:endParaRPr b="0" i="0" sz="1200" u="none" cap="none" strike="noStrike">
              <a:solidFill>
                <a:srgbClr val="000000"/>
              </a:solidFill>
              <a:latin typeface="Arial"/>
              <a:ea typeface="Arial"/>
              <a:cs typeface="Arial"/>
              <a:sym typeface="Arial"/>
            </a:endParaRPr>
          </a:p>
        </p:txBody>
      </p:sp>
      <p:sp>
        <p:nvSpPr>
          <p:cNvPr id="181" name="Google Shape;181;p22"/>
          <p:cNvSpPr txBox="1"/>
          <p:nvPr>
            <p:ph idx="12" type="sldNum"/>
          </p:nvPr>
        </p:nvSpPr>
        <p:spPr>
          <a:xfrm>
            <a:off x="8816944" y="4848750"/>
            <a:ext cx="2700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82" name="Google Shape;182;p22"/>
          <p:cNvSpPr txBox="1"/>
          <p:nvPr/>
        </p:nvSpPr>
        <p:spPr>
          <a:xfrm>
            <a:off x="2381550" y="4292375"/>
            <a:ext cx="43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Fig. 9 : Average Delay  for PPO and DQN</a:t>
            </a:r>
            <a:endParaRPr sz="1200">
              <a:latin typeface="Montserrat"/>
              <a:ea typeface="Montserrat"/>
              <a:cs typeface="Montserrat"/>
              <a:sym typeface="Montserrat"/>
            </a:endParaRPr>
          </a:p>
        </p:txBody>
      </p:sp>
      <p:pic>
        <p:nvPicPr>
          <p:cNvPr id="183" name="Google Shape;183;p22"/>
          <p:cNvPicPr preferRelativeResize="0"/>
          <p:nvPr/>
        </p:nvPicPr>
        <p:blipFill>
          <a:blip r:embed="rId4">
            <a:alphaModFix/>
          </a:blip>
          <a:stretch>
            <a:fillRect/>
          </a:stretch>
        </p:blipFill>
        <p:spPr>
          <a:xfrm>
            <a:off x="1763875" y="1084000"/>
            <a:ext cx="5703787" cy="320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